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258" r:id="rId3"/>
    <p:sldId id="256" r:id="rId4"/>
    <p:sldId id="263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3300"/>
    <a:srgbClr val="FF0000"/>
    <a:srgbClr val="FF00FF"/>
    <a:srgbClr val="008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F014E-F437-4553-B3B1-5BA350163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0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96002-1D75-4A00-9631-56B6BDE46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4136F-9F49-467B-BBD9-E2C05A869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84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9DE4B-6755-4972-9F74-DEF83AA3C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7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7A933-D19D-4213-814F-ADBC2F593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BD9E4-5D3D-425F-BD6E-64FFC9ED3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8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0786-0118-45E0-B146-AD291EF18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38D29-A9B9-4D31-B12A-1554B7256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8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A4A7-8897-4612-83DD-B51E7AAF2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F18BD-311C-4EC0-920B-5F35660BD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4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12E75-A755-45DD-A9D5-B303AD85E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3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616B70B6-D12F-4B6A-9F87-46881861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2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84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84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84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84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484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>
                <a:solidFill>
                  <a:srgbClr val="CC3300"/>
                </a:solidFill>
              </a:rPr>
              <a:t>ХУМАНИСТИЧКА ПСИХОЛОГИЈА</a:t>
            </a:r>
            <a:endParaRPr lang="en-US" sz="4000" smtClean="0">
              <a:solidFill>
                <a:srgbClr val="CC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ТРЕЋА СИЛА</a:t>
            </a:r>
            <a:r>
              <a:rPr lang="sr-Cyrl-CS" sz="1600" dirty="0" smtClean="0"/>
              <a:t> НАСУПРОТ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dirty="0" smtClean="0"/>
              <a:t>ПСИХОАНАЛИЗИ </a:t>
            </a:r>
            <a:r>
              <a:rPr lang="sr-Cyrl-CS" sz="1200" dirty="0" smtClean="0"/>
              <a:t>(БИОЛОГИЗАМ, ПЕСИМИЗАМ, ИРАЦИОНАЛИЗАМ, МОДЕЛ НЕУРОТИЧАРА)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dirty="0" smtClean="0"/>
              <a:t>БИХЕЈВИОРИЗМУ</a:t>
            </a:r>
            <a:r>
              <a:rPr lang="sr-Cyrl-CS" sz="1600" b="1" dirty="0" smtClean="0"/>
              <a:t> </a:t>
            </a:r>
            <a:r>
              <a:rPr lang="sr-Cyrl-CS" sz="1200" dirty="0" smtClean="0"/>
              <a:t>(МЕХАНИЦИЗАМ, ПОЗИТИВИЗАМ, РЕДУКЦИОНИЗАМ, МОДЕЛ МАШИНЕ)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НОВА СЛИКА ЉУДСКЕ ПРИРОДЕ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dirty="0" smtClean="0"/>
              <a:t>ОПТИМИЗАМ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dirty="0" smtClean="0"/>
              <a:t>РАЦИОНАЛИЗАМ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dirty="0" smtClean="0"/>
              <a:t>ХУМАНИЗАМ</a:t>
            </a:r>
          </a:p>
          <a:p>
            <a:pPr eaLnBrk="1" hangingPunct="1">
              <a:lnSpc>
                <a:spcPct val="80000"/>
              </a:lnSpc>
              <a:defRPr/>
            </a:pPr>
            <a:endParaRPr lang="sr-Cyrl-CS" sz="16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000" b="1" dirty="0" smtClean="0"/>
              <a:t>ГЛАВНИ ПРЕДСТАВНИЦИ: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b="1" dirty="0" smtClean="0"/>
              <a:t>АБРАХАМ МАСЛОВ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b="1" dirty="0" smtClean="0"/>
              <a:t>ГОРДОН ОЛПОРТ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1600" b="1" dirty="0" smtClean="0"/>
              <a:t>КАРЛ РОЏЕРС</a:t>
            </a:r>
            <a:endParaRPr lang="en-US" sz="1600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4000" smtClean="0">
                <a:solidFill>
                  <a:srgbClr val="CC3300"/>
                </a:solidFill>
              </a:rPr>
              <a:t/>
            </a:r>
            <a:br>
              <a:rPr lang="sr-Cyrl-CS" sz="4000" smtClean="0">
                <a:solidFill>
                  <a:srgbClr val="CC3300"/>
                </a:solidFill>
              </a:rPr>
            </a:br>
            <a:r>
              <a:rPr lang="sr-Cyrl-CS" sz="4000" smtClean="0">
                <a:solidFill>
                  <a:srgbClr val="CC3300"/>
                </a:solidFill>
              </a:rPr>
              <a:t/>
            </a:r>
            <a:br>
              <a:rPr lang="sr-Cyrl-CS" sz="4000" smtClean="0">
                <a:solidFill>
                  <a:srgbClr val="CC3300"/>
                </a:solidFill>
              </a:rPr>
            </a:br>
            <a:r>
              <a:rPr lang="sr-Cyrl-CS" sz="4000" smtClean="0">
                <a:solidFill>
                  <a:srgbClr val="CC3300"/>
                </a:solidFill>
              </a:rPr>
              <a:t/>
            </a:r>
            <a:br>
              <a:rPr lang="sr-Cyrl-CS" sz="4000" smtClean="0">
                <a:solidFill>
                  <a:srgbClr val="CC3300"/>
                </a:solidFill>
              </a:rPr>
            </a:br>
            <a:r>
              <a:rPr lang="sr-Cyrl-CS" sz="4000" smtClean="0">
                <a:solidFill>
                  <a:schemeClr val="bg2"/>
                </a:solidFill>
              </a:rPr>
              <a:t>ОДЛИКЕ ХУМАНИСТИЧКЕ ПСИХОЛОГИЈЕ</a:t>
            </a:r>
            <a:br>
              <a:rPr lang="sr-Cyrl-CS" sz="4000" smtClean="0">
                <a:solidFill>
                  <a:schemeClr val="bg2"/>
                </a:solidFill>
              </a:rPr>
            </a:br>
            <a:r>
              <a:rPr lang="sr-Cyrl-CS" sz="4000" smtClean="0">
                <a:solidFill>
                  <a:srgbClr val="CC3300"/>
                </a:solidFill>
              </a:rPr>
              <a:t/>
            </a:r>
            <a:br>
              <a:rPr lang="sr-Cyrl-CS" sz="4000" smtClean="0">
                <a:solidFill>
                  <a:srgbClr val="CC3300"/>
                </a:solidFill>
              </a:rPr>
            </a:br>
            <a:endParaRPr lang="en-US" sz="4000" smtClean="0">
              <a:solidFill>
                <a:srgbClr val="CC3300"/>
              </a:solidFill>
            </a:endParaRP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058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Оријентација а не школа или систем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Антрополошки оптимизам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Модел здраве и интегрисане личности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Идиографски приступ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Битан је проблем а не метод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mtClean="0"/>
              <a:t>Личност је свесна и одговорна</a:t>
            </a: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18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1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1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/>
      <p:bldP spid="1218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b="1" smtClean="0">
                <a:solidFill>
                  <a:srgbClr val="663300"/>
                </a:solidFill>
              </a:rPr>
              <a:t>МАСЛОВЉЕВА ТЕОРИЈА</a:t>
            </a:r>
            <a:r>
              <a:rPr lang="sr-Cyrl-CS" b="1" smtClean="0">
                <a:solidFill>
                  <a:srgbClr val="008000"/>
                </a:solidFill>
              </a:rPr>
              <a:t> </a:t>
            </a:r>
            <a:r>
              <a:rPr lang="sr-Cyrl-CS" b="1" smtClean="0">
                <a:solidFill>
                  <a:srgbClr val="663300"/>
                </a:solidFill>
              </a:rPr>
              <a:t>ЛИЧНОСТИ</a:t>
            </a:r>
            <a:r>
              <a:rPr lang="sr-Cyrl-CS" b="1" smtClean="0"/>
              <a:t> </a:t>
            </a:r>
            <a:endParaRPr lang="en-US" b="1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ТЕОРИЈА САМОАКТУАЛИЗОВАНЕ ОСОБЕ</a:t>
            </a:r>
            <a:endParaRPr lang="en-US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АБРАХАМ МАСЛОВ (1908-1970)</a:t>
            </a:r>
            <a:endParaRPr lang="en-US" smtClean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endParaRPr lang="sr-Cyrl-CS" sz="20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ЖИВОТ И ДЕЛО: порекло, студије и професионална каријера</a:t>
            </a:r>
            <a:endParaRPr lang="en-US" sz="2000" smtClean="0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ГЛАВНА ДЕЛА: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Мотивација и личност (1954;1970)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Психологија науке (1966)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Према психологији бића (1968)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Даља истраживања људске природе (1971)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Психологија у менаџменту (1998)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CS" sz="2000" smtClean="0"/>
              <a:t>О животним вредностима (2001)</a:t>
            </a:r>
            <a:endParaRPr lang="en-US" sz="2000" smtClean="0"/>
          </a:p>
        </p:txBody>
      </p:sp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" t="3125" r="22818"/>
          <a:stretch>
            <a:fillRect/>
          </a:stretch>
        </p:blipFill>
        <p:spPr bwMode="auto">
          <a:xfrm>
            <a:off x="1066800" y="2286000"/>
            <a:ext cx="2514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515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1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1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1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1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1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1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1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  <p:bldP spid="151555" grpId="0" build="p"/>
      <p:bldP spid="15155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smtClean="0"/>
              <a:t>АНТРОПОЛОШКЕ ПОСТАВКЕ МАСЛОВЉЕВЕ ТЕОРИЈЕ</a:t>
            </a:r>
            <a:endParaRPr lang="en-US" sz="400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438400"/>
            <a:ext cx="8229600" cy="35814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400" dirty="0" smtClean="0"/>
              <a:t>ЧОВЕК ИМА УРОЂЕНУ ПРИРОДУ (ОКОСНИЦУ ПСИХИЧКЕ СТРУКТУРЕ)</a:t>
            </a:r>
            <a:r>
              <a:rPr lang="en-US" sz="2400" dirty="0" smtClean="0"/>
              <a:t>, </a:t>
            </a:r>
            <a:r>
              <a:rPr lang="sr-Cyrl-RS" sz="2400" dirty="0" smtClean="0"/>
              <a:t>А ТО СУ НАСЛЕЂЕНЕ ПОТРЕБЕ, СПОСОБНОСТИ И ТЕЖЊЕ (УНИВЕРЗАЛНЕ И ИНДИВИДУАЛНЕ)</a:t>
            </a:r>
            <a:endParaRPr lang="sr-Cyrl-CS" sz="2400" dirty="0" smtClean="0"/>
          </a:p>
          <a:p>
            <a:pPr eaLnBrk="1" hangingPunct="1">
              <a:defRPr/>
            </a:pPr>
            <a:r>
              <a:rPr lang="sr-Cyrl-CS" sz="2400" dirty="0" smtClean="0"/>
              <a:t>ЉУДСКА ПРИРОДА ЈЕ ДОБРА ИЛИ МАКАР НЕУТРАЛНА А НЕ РЂАВА</a:t>
            </a:r>
          </a:p>
          <a:p>
            <a:pPr eaLnBrk="1" hangingPunct="1">
              <a:defRPr/>
            </a:pPr>
            <a:r>
              <a:rPr lang="sr-Cyrl-CS" sz="2400" dirty="0" smtClean="0"/>
              <a:t>ЧОВЕК ИМА УРОЂЕНУ, УНУТРАШЊУ ТЕЖЊУ КА РАСТУ И РАЗВОЈУ СВОЈИХ ИНХЕРЕНТНИХ МОГУЋНОСТИ</a:t>
            </a:r>
            <a:endParaRPr lang="en-US" sz="24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28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z="4000" dirty="0" smtClean="0">
                <a:solidFill>
                  <a:schemeClr val="bg2"/>
                </a:solidFill>
              </a:rPr>
              <a:t>ХИЈЕРАРХИЈСКА ТЕОРИЈА МОТИВАЦИЈЕ</a:t>
            </a:r>
            <a:endParaRPr lang="en-US" sz="4000" dirty="0" smtClean="0">
              <a:solidFill>
                <a:schemeClr val="bg2"/>
              </a:solidFill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305800" cy="32766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2800" dirty="0" smtClean="0"/>
              <a:t>ФИЗИОЛОШКЕ ПОТРЕБЕ </a:t>
            </a:r>
            <a:r>
              <a:rPr lang="sr-Cyrl-CS" sz="2400" dirty="0" smtClean="0"/>
              <a:t>(глад, жеђ, секс, сан...)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СИГУРНОШЋУ (безбедно станиште, заштита физичког и менталног интегритета, здравља, својине)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ЉУБАВЉУ И ПРИПАДАЊЕМ (интимне везе, породица, пријатељи, колеге)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ПОШТОВАЊЕМ И САМОПОШТОВАЊЕМ</a:t>
            </a:r>
          </a:p>
          <a:p>
            <a:pPr eaLnBrk="1" hangingPunct="1">
              <a:defRPr/>
            </a:pPr>
            <a:r>
              <a:rPr lang="sr-Cyrl-CS" sz="2800" dirty="0" smtClean="0"/>
              <a:t>ПОТРЕБА ЗА САМОАКТУАЛИЗАЦИЈОМ</a:t>
            </a:r>
            <a:endParaRPr lang="en-US" sz="2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39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CS" dirty="0" smtClean="0"/>
              <a:t>ПРИКАЗ ЛЕСТВИЦЕ ПОТРЕБА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r-Cyrl-CS" dirty="0" smtClean="0"/>
              <a:t>Масловљева хијерархија потреба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90800"/>
            <a:ext cx="593566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>
                <a:solidFill>
                  <a:schemeClr val="bg2"/>
                </a:solidFill>
              </a:rPr>
              <a:t>МОТИВ САМОАКТУАЛИЗАЦИЈЕ</a:t>
            </a:r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r-Cyrl-CS" sz="2800" i="1" dirty="0" smtClean="0"/>
              <a:t>УНИВЕРЗАЛНА</a:t>
            </a:r>
            <a:r>
              <a:rPr lang="sr-Cyrl-CS" sz="2800" dirty="0" smtClean="0"/>
              <a:t>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800" i="1" dirty="0" smtClean="0"/>
              <a:t>УРОЂЕНА</a:t>
            </a:r>
            <a:r>
              <a:rPr lang="sr-Cyrl-CS" sz="2800" dirty="0" smtClean="0"/>
              <a:t> 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800" i="1" dirty="0" smtClean="0"/>
              <a:t>СПОНТАНА</a:t>
            </a:r>
            <a:r>
              <a:rPr lang="sr-Cyrl-CS" sz="2800" dirty="0" smtClean="0"/>
              <a:t> ТЕЖЊА ЗА ИСПОЉАВАЊЕМ УНУТРАШЊИХ ПОТЕНЦИЈАЛА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800" dirty="0" smtClean="0"/>
              <a:t>ОМЕТАЊЕ САМОАКТУАЛИЗАЦИЈЕ ДОВОДИ ДО НЕГАТИВНИХ ПОСЛЕДИЦА: </a:t>
            </a:r>
            <a:r>
              <a:rPr lang="sr-Cyrl-CS" sz="2800" i="1" dirty="0" smtClean="0"/>
              <a:t>НЕЗАДОВОЉСТВА, НЕУРОЗЕ </a:t>
            </a:r>
            <a:r>
              <a:rPr lang="sr-Cyrl-CS" sz="2800" dirty="0" smtClean="0"/>
              <a:t>И </a:t>
            </a:r>
            <a:r>
              <a:rPr lang="sr-Cyrl-CS" sz="2800" i="1" dirty="0" smtClean="0"/>
              <a:t>ПСИХОЗЕ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r-Cyrl-CS" sz="2800" dirty="0" smtClean="0"/>
              <a:t>НЕОМЕТАНА САМОАКТУАЛИЗАЦИЈА ВОДИ КА ПОЗИТИВНОМ ИСХОДУ: </a:t>
            </a:r>
            <a:r>
              <a:rPr lang="sr-Cyrl-CS" sz="2800" i="1" dirty="0" smtClean="0"/>
              <a:t>ЗДРАВЉУ</a:t>
            </a:r>
            <a:r>
              <a:rPr lang="sr-Cyrl-CS" sz="2800" dirty="0" smtClean="0"/>
              <a:t> И </a:t>
            </a:r>
            <a:r>
              <a:rPr lang="sr-Cyrl-CS" sz="2800" i="1" dirty="0" smtClean="0"/>
              <a:t>ЗРЕЛОСТИ ЛИЧНОСТИ</a:t>
            </a:r>
            <a:endParaRPr lang="en-US" sz="2800" i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49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CS" smtClean="0"/>
              <a:t>ЗРЕЛА ЛИЧНОСТ</a:t>
            </a:r>
            <a:endParaRPr lang="en-US" smtClean="0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3622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1800" i="1" dirty="0" smtClean="0"/>
              <a:t>РЕАЛИСТИЧКО ОПАЖАЊЕ СТВАРНОСТИ</a:t>
            </a:r>
          </a:p>
          <a:p>
            <a:pPr eaLnBrk="1" hangingPunct="1">
              <a:defRPr/>
            </a:pPr>
            <a:r>
              <a:rPr lang="sr-Cyrl-CS" sz="1800" i="1" dirty="0" smtClean="0"/>
              <a:t>ПРИХВАТАЊЕ СЕБЕ И ДРУГИХ КАКВИ ЈЕСУ</a:t>
            </a:r>
          </a:p>
          <a:p>
            <a:pPr eaLnBrk="1" hangingPunct="1">
              <a:defRPr/>
            </a:pPr>
            <a:r>
              <a:rPr lang="sr-Cyrl-CS" sz="1800" i="1" dirty="0" smtClean="0"/>
              <a:t>СПОНТАНОСТ И НЕКОНВЕНЦИОНАЛНОСТ</a:t>
            </a:r>
          </a:p>
          <a:p>
            <a:pPr eaLnBrk="1" hangingPunct="1">
              <a:defRPr/>
            </a:pPr>
            <a:r>
              <a:rPr lang="sr-Cyrl-CS" sz="1800" i="1" dirty="0" smtClean="0"/>
              <a:t>УСРЕДСРЕЂЕНОСТ НА ПРОБЛЕМ, А НЕ НА СЕБЕ САМОГА</a:t>
            </a:r>
          </a:p>
          <a:p>
            <a:pPr eaLnBrk="1" hangingPunct="1">
              <a:defRPr/>
            </a:pPr>
            <a:r>
              <a:rPr lang="sr-Cyrl-CS" sz="1800" i="1" dirty="0" smtClean="0"/>
              <a:t>СПОСОБНОСТ ДА СЕ ИЗДВОЈИ</a:t>
            </a:r>
          </a:p>
          <a:p>
            <a:pPr eaLnBrk="1" hangingPunct="1">
              <a:defRPr/>
            </a:pPr>
            <a:r>
              <a:rPr lang="sr-Cyrl-CS" sz="1800" i="1" dirty="0" smtClean="0"/>
              <a:t>АУТОНОМНОСТ У МИШЉЕЊУ</a:t>
            </a:r>
          </a:p>
          <a:p>
            <a:pPr eaLnBrk="1" hangingPunct="1">
              <a:defRPr/>
            </a:pPr>
            <a:r>
              <a:rPr lang="sr-Cyrl-CS" sz="1800" i="1" dirty="0" smtClean="0"/>
              <a:t>СТАЛНА СВЕЖИНА ДОЖИВЉАВАЊА</a:t>
            </a:r>
            <a:endParaRPr lang="en-US" sz="1800" i="1" dirty="0" smtClean="0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0"/>
            <a:ext cx="4038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sr-Cyrl-CS" sz="1800" i="1" dirty="0" smtClean="0"/>
              <a:t>ВРХУНСКИ ДОЖИВЉАЈИ</a:t>
            </a:r>
          </a:p>
          <a:p>
            <a:pPr eaLnBrk="1" hangingPunct="1">
              <a:defRPr/>
            </a:pPr>
            <a:r>
              <a:rPr lang="sr-Cyrl-CS" sz="1800" i="1" dirty="0" smtClean="0"/>
              <a:t>ОСЕЋАЊЕ ЗАЈЕДНИШТВА СА ЧОВЕЧАНСТВОМ</a:t>
            </a:r>
          </a:p>
          <a:p>
            <a:pPr eaLnBrk="1" hangingPunct="1">
              <a:defRPr/>
            </a:pPr>
            <a:r>
              <a:rPr lang="sr-Cyrl-CS" sz="1800" i="1" dirty="0" smtClean="0"/>
              <a:t>ДУБОКИ ОДНОСИ СА МАЛИМ КРУГОМ ПРИЈАТЕЉА</a:t>
            </a:r>
          </a:p>
          <a:p>
            <a:pPr eaLnBrk="1" hangingPunct="1">
              <a:defRPr/>
            </a:pPr>
            <a:r>
              <a:rPr lang="sr-Cyrl-CS" sz="1800" i="1" dirty="0" smtClean="0"/>
              <a:t>ДЕМОКРАТСКА СТРУКТУРА КАРАКТЕРА (ТОЛЕРАНЦИЈА)</a:t>
            </a:r>
          </a:p>
          <a:p>
            <a:pPr eaLnBrk="1" hangingPunct="1">
              <a:defRPr/>
            </a:pPr>
            <a:r>
              <a:rPr lang="sr-Cyrl-CS" sz="1800" i="1" dirty="0" smtClean="0"/>
              <a:t>КРЕАТИВНОСТ</a:t>
            </a:r>
          </a:p>
          <a:p>
            <a:pPr eaLnBrk="1" hangingPunct="1">
              <a:defRPr/>
            </a:pPr>
            <a:r>
              <a:rPr lang="sr-Cyrl-CS" sz="1800" i="1" dirty="0" smtClean="0"/>
              <a:t>СМИСАО ЗА ХУМОР</a:t>
            </a:r>
          </a:p>
          <a:p>
            <a:pPr eaLnBrk="1" hangingPunct="1">
              <a:defRPr/>
            </a:pPr>
            <a:r>
              <a:rPr lang="sr-Cyrl-CS" sz="1800" i="1" dirty="0" smtClean="0"/>
              <a:t>ЕТИЧКА ИЗВЕСНОСТ</a:t>
            </a:r>
          </a:p>
          <a:p>
            <a:pPr eaLnBrk="1" hangingPunct="1">
              <a:defRPr/>
            </a:pPr>
            <a:r>
              <a:rPr lang="sr-Cyrl-CS" sz="1800" i="1" dirty="0" smtClean="0"/>
              <a:t>ОТПОР ЕНКУЛТУРАЦИЈИ</a:t>
            </a:r>
          </a:p>
          <a:p>
            <a:pPr eaLnBrk="1" hangingPunct="1"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259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5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5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5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5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5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5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5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5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5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5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5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25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5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259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  <p:bldP spid="125957" grpId="0" build="p"/>
      <p:bldP spid="125958" grpId="0" build="p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274</TotalTime>
  <Words>334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Tahoma</vt:lpstr>
      <vt:lpstr>Arial</vt:lpstr>
      <vt:lpstr>Wingdings</vt:lpstr>
      <vt:lpstr>Calibri</vt:lpstr>
      <vt:lpstr>Textured</vt:lpstr>
      <vt:lpstr>ХУМАНИСТИЧКА ПСИХОЛОГИЈА</vt:lpstr>
      <vt:lpstr>   ОДЛИКЕ ХУМАНИСТИЧКЕ ПСИХОЛОГИЈЕ  </vt:lpstr>
      <vt:lpstr>МАСЛОВЉЕВА ТЕОРИЈА ЛИЧНОСТИ </vt:lpstr>
      <vt:lpstr>АБРАХАМ МАСЛОВ (1908-1970)</vt:lpstr>
      <vt:lpstr>АНТРОПОЛОШКЕ ПОСТАВКЕ МАСЛОВЉЕВЕ ТЕОРИЈЕ</vt:lpstr>
      <vt:lpstr>ХИЈЕРАРХИЈСКА ТЕОРИЈА МОТИВАЦИЈЕ</vt:lpstr>
      <vt:lpstr>ПРИКАЗ ЛЕСТВИЦЕ ПОТРЕБА</vt:lpstr>
      <vt:lpstr>МОТИВ САМОАКТУАЛИЗАЦИЈЕ</vt:lpstr>
      <vt:lpstr>ЗРЕЛА ЛИЧНОСТ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МАСЛОВЉЕВА ТЕОРИЈА ЛИЧНОСТИ</dc:title>
  <dc:creator>Zarko</dc:creator>
  <cp:lastModifiedBy>zarko</cp:lastModifiedBy>
  <cp:revision>25</cp:revision>
  <dcterms:created xsi:type="dcterms:W3CDTF">2004-10-30T21:31:21Z</dcterms:created>
  <dcterms:modified xsi:type="dcterms:W3CDTF">2013-04-29T17:05:47Z</dcterms:modified>
</cp:coreProperties>
</file>